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576" r:id="rId2"/>
    <p:sldId id="577" r:id="rId3"/>
    <p:sldId id="897" r:id="rId4"/>
    <p:sldId id="921" r:id="rId5"/>
    <p:sldId id="974" r:id="rId6"/>
    <p:sldId id="975" r:id="rId7"/>
    <p:sldId id="976" r:id="rId8"/>
    <p:sldId id="980" r:id="rId9"/>
    <p:sldId id="981" r:id="rId10"/>
    <p:sldId id="984" r:id="rId11"/>
    <p:sldId id="982" r:id="rId12"/>
    <p:sldId id="989" r:id="rId13"/>
    <p:sldId id="983" r:id="rId14"/>
    <p:sldId id="988" r:id="rId15"/>
    <p:sldId id="9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5A7"/>
    <a:srgbClr val="FCD83A"/>
    <a:srgbClr val="FF0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8"/>
    <p:restoredTop sz="64432"/>
  </p:normalViewPr>
  <p:slideViewPr>
    <p:cSldViewPr snapToGrid="0" snapToObjects="1">
      <p:cViewPr varScale="1">
        <p:scale>
          <a:sx n="128" d="100"/>
          <a:sy n="128" d="100"/>
        </p:scale>
        <p:origin x="544" y="176"/>
      </p:cViewPr>
      <p:guideLst/>
    </p:cSldViewPr>
  </p:slideViewPr>
  <p:outlineViewPr>
    <p:cViewPr>
      <p:scale>
        <a:sx n="33" d="100"/>
        <a:sy n="33" d="100"/>
      </p:scale>
      <p:origin x="0" y="0"/>
    </p:cViewPr>
  </p:outlin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8F0C-EBD6-BF46-A230-5F7E6AE73678}"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38E94-1EFA-6846-B1D3-A57B37A7CFD4}" type="slidenum">
              <a:rPr lang="en-US" smtClean="0"/>
              <a:t>‹#›</a:t>
            </a:fld>
            <a:endParaRPr lang="en-US"/>
          </a:p>
        </p:txBody>
      </p:sp>
    </p:spTree>
    <p:extLst>
      <p:ext uri="{BB962C8B-B14F-4D97-AF65-F5344CB8AC3E}">
        <p14:creationId xmlns:p14="http://schemas.microsoft.com/office/powerpoint/2010/main" val="16288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1</a:t>
            </a:fld>
            <a:endParaRPr lang="en-US"/>
          </a:p>
        </p:txBody>
      </p:sp>
    </p:spTree>
    <p:extLst>
      <p:ext uri="{BB962C8B-B14F-4D97-AF65-F5344CB8AC3E}">
        <p14:creationId xmlns:p14="http://schemas.microsoft.com/office/powerpoint/2010/main" val="14520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14</a:t>
            </a:fld>
            <a:endParaRPr lang="en-US"/>
          </a:p>
        </p:txBody>
      </p:sp>
    </p:spTree>
    <p:extLst>
      <p:ext uri="{BB962C8B-B14F-4D97-AF65-F5344CB8AC3E}">
        <p14:creationId xmlns:p14="http://schemas.microsoft.com/office/powerpoint/2010/main" val="3878771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15</a:t>
            </a:fld>
            <a:endParaRPr lang="en-US"/>
          </a:p>
        </p:txBody>
      </p:sp>
    </p:spTree>
    <p:extLst>
      <p:ext uri="{BB962C8B-B14F-4D97-AF65-F5344CB8AC3E}">
        <p14:creationId xmlns:p14="http://schemas.microsoft.com/office/powerpoint/2010/main" val="4025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kern="1200" dirty="0">
                <a:solidFill>
                  <a:schemeClr val="tx1"/>
                </a:solidFill>
                <a:effectLst/>
                <a:latin typeface="+mn-lt"/>
                <a:ea typeface="+mn-ea"/>
                <a:cs typeface="+mn-cs"/>
              </a:rP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p>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2</a:t>
            </a:fld>
            <a:endParaRPr lang="en-US"/>
          </a:p>
        </p:txBody>
      </p:sp>
    </p:spTree>
    <p:extLst>
      <p:ext uri="{BB962C8B-B14F-4D97-AF65-F5344CB8AC3E}">
        <p14:creationId xmlns:p14="http://schemas.microsoft.com/office/powerpoint/2010/main" val="164908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3</a:t>
            </a:fld>
            <a:endParaRPr lang="en-US"/>
          </a:p>
        </p:txBody>
      </p:sp>
    </p:spTree>
    <p:extLst>
      <p:ext uri="{BB962C8B-B14F-4D97-AF65-F5344CB8AC3E}">
        <p14:creationId xmlns:p14="http://schemas.microsoft.com/office/powerpoint/2010/main" val="400741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4</a:t>
            </a:fld>
            <a:endParaRPr lang="en-US"/>
          </a:p>
        </p:txBody>
      </p:sp>
    </p:spTree>
    <p:extLst>
      <p:ext uri="{BB962C8B-B14F-4D97-AF65-F5344CB8AC3E}">
        <p14:creationId xmlns:p14="http://schemas.microsoft.com/office/powerpoint/2010/main" val="792417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5</a:t>
            </a:fld>
            <a:endParaRPr lang="en-US"/>
          </a:p>
        </p:txBody>
      </p:sp>
    </p:spTree>
    <p:extLst>
      <p:ext uri="{BB962C8B-B14F-4D97-AF65-F5344CB8AC3E}">
        <p14:creationId xmlns:p14="http://schemas.microsoft.com/office/powerpoint/2010/main" val="85421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6</a:t>
            </a:fld>
            <a:endParaRPr lang="en-US"/>
          </a:p>
        </p:txBody>
      </p:sp>
    </p:spTree>
    <p:extLst>
      <p:ext uri="{BB962C8B-B14F-4D97-AF65-F5344CB8AC3E}">
        <p14:creationId xmlns:p14="http://schemas.microsoft.com/office/powerpoint/2010/main" val="1447312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7</a:t>
            </a:fld>
            <a:endParaRPr lang="en-US"/>
          </a:p>
        </p:txBody>
      </p:sp>
    </p:spTree>
    <p:extLst>
      <p:ext uri="{BB962C8B-B14F-4D97-AF65-F5344CB8AC3E}">
        <p14:creationId xmlns:p14="http://schemas.microsoft.com/office/powerpoint/2010/main" val="350863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8</a:t>
            </a:fld>
            <a:endParaRPr lang="en-US"/>
          </a:p>
        </p:txBody>
      </p:sp>
    </p:spTree>
    <p:extLst>
      <p:ext uri="{BB962C8B-B14F-4D97-AF65-F5344CB8AC3E}">
        <p14:creationId xmlns:p14="http://schemas.microsoft.com/office/powerpoint/2010/main" val="212587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10</a:t>
            </a:fld>
            <a:endParaRPr lang="en-US"/>
          </a:p>
        </p:txBody>
      </p:sp>
    </p:spTree>
    <p:extLst>
      <p:ext uri="{BB962C8B-B14F-4D97-AF65-F5344CB8AC3E}">
        <p14:creationId xmlns:p14="http://schemas.microsoft.com/office/powerpoint/2010/main" val="371481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2343-CE99-A945-95F5-0DA11CAB2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A6233-9012-9645-BDD5-479B1878B5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6E73E-F997-BD44-BC39-38F6EE8CC73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4F4B6EF2-9B62-1B4D-A522-176662DBE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9DA36-070D-7441-AA8C-DB2866E238F3}"/>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78532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2394-7FB8-7F46-B6D1-46F83F4180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13D88-490C-174D-82DD-F16077806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4EB96-C295-AA4B-82BF-23D8126B2BDF}"/>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9BB11FB2-EB52-6B44-A03A-169CAC3BE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DFAC4-35C5-8540-ABF7-2099E237A827}"/>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4223919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51087-3D2E-7149-A216-22E5AC3904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61BBBE-66E9-AE41-B21D-998D78D80F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CF8DB-FDC0-0049-A050-0324F1B82A51}"/>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5819E5D1-493B-1042-B312-FFEAD8A1B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2CF84-AAF9-914F-94A3-277EC26932B2}"/>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76149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27C1-F5F1-064F-AFB8-E5FC898AC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5AA06-9AD7-DA45-BAF1-DD2C384D88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73331-19C5-1C4E-8B23-0E1DDA2C58BD}"/>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06D04E0A-2F11-3D4B-A5FC-65FEF3F8C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BE232-72AB-C441-B283-DC993F01DA8C}"/>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54119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6B00-29DB-EE46-8F23-A74E10CF0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F7835C-E29A-204F-95EA-AC10DED72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97BCA-8684-7F4A-BF30-54AC15779BE7}"/>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DE48AFC-4F36-994F-B46F-6596DFB4A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B2853-EDDC-834C-B10E-23E5AB18C11C}"/>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38812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8272-A4C9-2C4D-987C-5D090B187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F09F40-1BD9-E74C-A0F4-1C5CEA6617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988628-B321-3C4C-9089-DA4421E3CF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2E0B6-4B9C-264F-AD7F-D186138245A7}"/>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CA2A7096-69E2-094B-A08F-8E152C450B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7E876-0489-D640-9EB4-FD434C66944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52448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B372-4645-FB4A-9D69-9192BE98B4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9C922-F220-BB4D-B03C-F0244F1E8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E4F74F-1FC2-3942-83A4-C349AE29EB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D56FC4-9D8F-754A-8319-FAD97C607C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E8A73A-5CD8-3F4D-8600-047817BADF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951488-FB61-4B4E-A90A-D11DB3257515}"/>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8" name="Footer Placeholder 7">
            <a:extLst>
              <a:ext uri="{FF2B5EF4-FFF2-40B4-BE49-F238E27FC236}">
                <a16:creationId xmlns:a16="http://schemas.microsoft.com/office/drawing/2014/main" id="{296E30D5-CCB4-244D-B905-0ECD47F521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25F00B-0DA7-0644-A128-61B382D46437}"/>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51263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0CB3-E158-FF42-9E94-9649C06F1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51B8A8-5034-DF4D-A9F7-67CA9E0A454F}"/>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4" name="Footer Placeholder 3">
            <a:extLst>
              <a:ext uri="{FF2B5EF4-FFF2-40B4-BE49-F238E27FC236}">
                <a16:creationId xmlns:a16="http://schemas.microsoft.com/office/drawing/2014/main" id="{D674378C-2820-A140-ACC3-8B99DC7A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94BA54-D143-0849-B443-A085AB01CB8F}"/>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20806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B0EDC-117F-CF48-B27F-50B775723A9B}"/>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3" name="Footer Placeholder 2">
            <a:extLst>
              <a:ext uri="{FF2B5EF4-FFF2-40B4-BE49-F238E27FC236}">
                <a16:creationId xmlns:a16="http://schemas.microsoft.com/office/drawing/2014/main" id="{6D3A3A55-781A-3044-8254-63D3009F1D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3DA2F2-5F2B-AB42-8DEA-7731FC848268}"/>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61050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DC36-464B-EF46-BBC1-3E177E6B9E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6295DD-7D66-8B44-AFDD-331CBDC65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76BE73-D720-6641-BC73-846718D8E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E50F8-D24E-884C-87D3-929A3F0AE62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429F5D86-859F-654E-9361-6C1BB1160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6B6C0-71F4-9D4A-BAF6-EC3DA1E32FB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64102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8C1C-CD34-C247-918B-8AD35D017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6A7A5F-D1D2-F44A-9891-0940658A8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17E25F-5085-154B-A2A0-687277CB0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6F8C5-E373-4845-B6CA-2A100BC608D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123927DC-1474-7044-90F4-DD1D6FF67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DD4FB-947F-5B45-B78F-C1BA326C1675}"/>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223055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60D346-B4F9-9A43-9721-CCDE80B11B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AE879D-0F1C-B246-A8E3-4AD55B64C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B15C5-0141-6048-9E9B-18401D48B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C2EDEF57-E604-2044-80FE-78FDB98B0F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B9C19D-D8AE-9C4C-BBE9-FC3A22E2F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6F23-7E9A-4B4B-93FB-0FBB5B955592}" type="slidenum">
              <a:rPr lang="en-US" smtClean="0"/>
              <a:t>‹#›</a:t>
            </a:fld>
            <a:endParaRPr lang="en-US"/>
          </a:p>
        </p:txBody>
      </p:sp>
    </p:spTree>
    <p:extLst>
      <p:ext uri="{BB962C8B-B14F-4D97-AF65-F5344CB8AC3E}">
        <p14:creationId xmlns:p14="http://schemas.microsoft.com/office/powerpoint/2010/main" val="3312633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ncbi.nlm.nih.gov/pubmed/?term=Yeom%20CH%5BAuthor%5D&amp;cauthor=true&amp;cauthor_uid=22264303" TargetMode="External"/><Relationship Id="rId3" Type="http://schemas.openxmlformats.org/officeDocument/2006/relationships/hyperlink" Target="https://www.ncbi.nlm.nih.gov/pubmed/?term=Suh%20SY%5BAuthor%5D&amp;cauthor=true&amp;cauthor_uid=22264303" TargetMode="External"/><Relationship Id="rId7" Type="http://schemas.openxmlformats.org/officeDocument/2006/relationships/hyperlink" Target="https://www.ncbi.nlm.nih.gov/pubmed/?term=Jung%20GC%5BAuthor%5D&amp;cauthor=true&amp;cauthor_uid=2226430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ncbi.nlm.nih.gov/pubmed/?term=Choi%20SE%5BAuthor%5D&amp;cauthor=true&amp;cauthor_uid=22264303" TargetMode="External"/><Relationship Id="rId11" Type="http://schemas.microsoft.com/office/2007/relationships/hdphoto" Target="../media/hdphoto6.wdp"/><Relationship Id="rId5" Type="http://schemas.openxmlformats.org/officeDocument/2006/relationships/hyperlink" Target="https://www.ncbi.nlm.nih.gov/pubmed/?term=Ahn%20HY%5BAuthor%5D&amp;cauthor=true&amp;cauthor_uid=22264303" TargetMode="External"/><Relationship Id="rId10" Type="http://schemas.openxmlformats.org/officeDocument/2006/relationships/image" Target="../media/image5.png"/><Relationship Id="rId4" Type="http://schemas.openxmlformats.org/officeDocument/2006/relationships/hyperlink" Target="https://www.ncbi.nlm.nih.gov/pubmed/?term=Bae%20WK%5BAuthor%5D&amp;cauthor=true&amp;cauthor_uid=22264303" TargetMode="External"/><Relationship Id="rId9" Type="http://schemas.openxmlformats.org/officeDocument/2006/relationships/hyperlink" Target="https://www.ncbi.nlm.nih.gov/labs/pmc/articles/PMC327342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tiff"/><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hyperlink" Target="https://link.springer.com/article/10.1007/s12011-011-9278-4" TargetMode="External"/><Relationship Id="rId2" Type="http://schemas.openxmlformats.org/officeDocument/2006/relationships/hyperlink" Target="https://core.ac.uk/display/2650824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tiff"/><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abs/pii/S016503270500312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png"/><Relationship Id="rId4" Type="http://schemas.openxmlformats.org/officeDocument/2006/relationships/hyperlink" Target="https://www.sciencedirect.com/science/article/abs/pii/S016503270500312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tiff"/><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E0D4E-9863-D84A-B865-0DA65154442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Science with Dr. Christina Rahm</a:t>
            </a:r>
            <a:br>
              <a:rPr lang="en-US" kern="1200">
                <a:solidFill>
                  <a:srgbClr val="FFFFFF"/>
                </a:solidFill>
                <a:latin typeface="+mj-lt"/>
                <a:ea typeface="+mj-ea"/>
                <a:cs typeface="+mj-cs"/>
              </a:rPr>
            </a:br>
            <a:br>
              <a:rPr lang="en-US" kern="1200">
                <a:solidFill>
                  <a:srgbClr val="FFFFFF"/>
                </a:solidFill>
                <a:latin typeface="+mj-lt"/>
                <a:ea typeface="+mj-ea"/>
                <a:cs typeface="+mj-cs"/>
              </a:rPr>
            </a:br>
            <a:br>
              <a:rPr lang="en-US" b="1" kern="1200">
                <a:solidFill>
                  <a:srgbClr val="FFFFFF"/>
                </a:solidFill>
                <a:latin typeface="+mj-lt"/>
                <a:ea typeface="+mj-ea"/>
                <a:cs typeface="+mj-cs"/>
              </a:rPr>
            </a:br>
            <a:r>
              <a:rPr lang="en-US" b="1" kern="1200">
                <a:solidFill>
                  <a:srgbClr val="FFFFFF"/>
                </a:solidFill>
                <a:latin typeface="+mj-lt"/>
                <a:ea typeface="+mj-ea"/>
                <a:cs typeface="+mj-cs"/>
              </a:rPr>
              <a:t>We will get started shortly.</a:t>
            </a:r>
            <a:endParaRPr lang="en-US" kern="1200">
              <a:solidFill>
                <a:srgbClr val="FFFFFF"/>
              </a:solidFill>
              <a:latin typeface="+mj-lt"/>
              <a:ea typeface="+mj-ea"/>
              <a:cs typeface="+mj-cs"/>
            </a:endParaRPr>
          </a:p>
        </p:txBody>
      </p:sp>
      <p:pic>
        <p:nvPicPr>
          <p:cNvPr id="5" name="Picture 4" descr="Logo&#10;&#10;Description automatically generated">
            <a:extLst>
              <a:ext uri="{FF2B5EF4-FFF2-40B4-BE49-F238E27FC236}">
                <a16:creationId xmlns:a16="http://schemas.microsoft.com/office/drawing/2014/main" id="{0841A47B-050D-7543-A656-92A785AE57DC}"/>
              </a:ext>
            </a:extLst>
          </p:cNvPr>
          <p:cNvPicPr>
            <a:picLocks noChangeAspect="1"/>
          </p:cNvPicPr>
          <p:nvPr/>
        </p:nvPicPr>
        <p:blipFill>
          <a:blip r:embed="rId3"/>
          <a:stretch>
            <a:fillRect/>
          </a:stretch>
        </p:blipFill>
        <p:spPr>
          <a:xfrm>
            <a:off x="5504899" y="492573"/>
            <a:ext cx="5851391" cy="5880796"/>
          </a:xfrm>
          <a:prstGeom prst="rect">
            <a:avLst/>
          </a:prstGeom>
        </p:spPr>
      </p:pic>
    </p:spTree>
    <p:extLst>
      <p:ext uri="{BB962C8B-B14F-4D97-AF65-F5344CB8AC3E}">
        <p14:creationId xmlns:p14="http://schemas.microsoft.com/office/powerpoint/2010/main" val="262435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681644" y="381000"/>
            <a:ext cx="11111481" cy="5899692"/>
          </a:xfrm>
        </p:spPr>
        <p:txBody>
          <a:bodyPr anchor="ctr">
            <a:normAutofit/>
          </a:bodyPr>
          <a:lstStyle/>
          <a:p>
            <a:pPr marL="0" indent="0" algn="ctr">
              <a:buNone/>
            </a:pPr>
            <a:r>
              <a:rPr lang="en-US" sz="3200" b="1" dirty="0"/>
              <a:t>Intravenous Vitamin C administration reduces fatigue in office workers: a double-blind randomized controlled trial</a:t>
            </a:r>
          </a:p>
          <a:p>
            <a:pPr marL="0" indent="0">
              <a:buNone/>
            </a:pPr>
            <a:r>
              <a:rPr lang="en-US" sz="1900" u="sng" dirty="0">
                <a:hlinkClick r:id="rId3"/>
              </a:rPr>
              <a:t>Sang-Yeon Suh</a:t>
            </a:r>
            <a:r>
              <a:rPr lang="en-US" sz="1900" dirty="0"/>
              <a:t>,</a:t>
            </a:r>
            <a:r>
              <a:rPr lang="en-US" sz="1900" baseline="30000" dirty="0"/>
              <a:t> </a:t>
            </a:r>
            <a:r>
              <a:rPr lang="en-US" sz="1900" dirty="0"/>
              <a:t> </a:t>
            </a:r>
            <a:r>
              <a:rPr lang="en-US" sz="1900" u="sng" dirty="0">
                <a:hlinkClick r:id="rId4"/>
              </a:rPr>
              <a:t>Woo Kyung Bae</a:t>
            </a:r>
            <a:r>
              <a:rPr lang="en-US" sz="1900" dirty="0"/>
              <a:t>, </a:t>
            </a:r>
            <a:r>
              <a:rPr lang="en-US" sz="1900" u="sng" dirty="0">
                <a:hlinkClick r:id="rId5"/>
              </a:rPr>
              <a:t>Hong-Yup Ahn</a:t>
            </a:r>
            <a:r>
              <a:rPr lang="en-US" sz="1900" dirty="0"/>
              <a:t>, </a:t>
            </a:r>
            <a:r>
              <a:rPr lang="en-US" sz="1900" u="sng" dirty="0">
                <a:hlinkClick r:id="rId6"/>
              </a:rPr>
              <a:t>Sung-Eun Choi</a:t>
            </a:r>
            <a:r>
              <a:rPr lang="en-US" sz="1900" dirty="0"/>
              <a:t>,</a:t>
            </a:r>
            <a:r>
              <a:rPr lang="en-US" sz="1900" baseline="30000" dirty="0"/>
              <a:t> </a:t>
            </a:r>
            <a:r>
              <a:rPr lang="en-US" sz="1900" u="sng" dirty="0">
                <a:hlinkClick r:id="rId7"/>
              </a:rPr>
              <a:t>Gyou-Chul Jung</a:t>
            </a:r>
            <a:r>
              <a:rPr lang="en-US" sz="1900" dirty="0"/>
              <a:t>, and  </a:t>
            </a:r>
            <a:r>
              <a:rPr lang="en-US" sz="1900" u="sng" dirty="0">
                <a:hlinkClick r:id="rId8"/>
              </a:rPr>
              <a:t>Chang Hwan Yeom</a:t>
            </a:r>
            <a:endParaRPr lang="en-US" sz="1900" b="1" dirty="0"/>
          </a:p>
          <a:p>
            <a:pPr marL="0" indent="0">
              <a:buNone/>
            </a:pPr>
            <a:r>
              <a:rPr lang="en-US" b="1" dirty="0"/>
              <a:t>Objective: </a:t>
            </a:r>
            <a:r>
              <a:rPr lang="en-US" dirty="0"/>
              <a:t>In this study, 141 volunteers, aged 20 to 49-years-old, received 10 grams of vitamin C with normal saline intravenously, while the placebo group received normal saline only</a:t>
            </a:r>
          </a:p>
          <a:p>
            <a:pPr marL="0" indent="0">
              <a:buNone/>
            </a:pPr>
            <a:r>
              <a:rPr lang="en-US" b="1" dirty="0"/>
              <a:t>Results: </a:t>
            </a:r>
            <a:r>
              <a:rPr lang="en-US" dirty="0"/>
              <a:t>The study found the fatigue scores decreased in the vitamin C group after two hours and remained lower for one day. In addition, the trial led to higher plasma vitamin C levels and lower oxidative stress compared to the placebo group. </a:t>
            </a:r>
          </a:p>
          <a:p>
            <a:pPr marL="0" indent="0">
              <a:buNone/>
            </a:pPr>
            <a:r>
              <a:rPr lang="en-US" sz="2200" dirty="0">
                <a:hlinkClick r:id="rId9"/>
              </a:rPr>
              <a:t>https://www.ncbi.nlm.nih.gov/labs/pmc/articles/PMC3273429/</a:t>
            </a:r>
            <a:r>
              <a:rPr lang="en-US" sz="2200" dirty="0"/>
              <a:t> </a:t>
            </a:r>
          </a:p>
        </p:txBody>
      </p:sp>
      <p:sp>
        <p:nvSpPr>
          <p:cNvPr id="16" name="TextBox 15">
            <a:extLst>
              <a:ext uri="{FF2B5EF4-FFF2-40B4-BE49-F238E27FC236}">
                <a16:creationId xmlns:a16="http://schemas.microsoft.com/office/drawing/2014/main" id="{6CA175E2-52F9-524C-BAD6-5B70EDFEF5C8}"/>
              </a:ext>
            </a:extLst>
          </p:cNvPr>
          <p:cNvSpPr txBox="1"/>
          <p:nvPr/>
        </p:nvSpPr>
        <p:spPr>
          <a:xfrm>
            <a:off x="1" y="6444519"/>
            <a:ext cx="12191998" cy="338554"/>
          </a:xfrm>
          <a:prstGeom prst="rect">
            <a:avLst/>
          </a:prstGeom>
          <a:noFill/>
        </p:spPr>
        <p:txBody>
          <a:bodyPr wrap="square" rtlCol="0">
            <a:spAutoFit/>
          </a:bodyPr>
          <a:lstStyle/>
          <a:p>
            <a:pPr algn="ctr">
              <a:spcAft>
                <a:spcPts val="600"/>
              </a:spcAft>
            </a:pPr>
            <a:r>
              <a:rPr lang="en-US" sz="1600" b="1">
                <a:solidFill>
                  <a:srgbClr val="E2D5A7"/>
                </a:solidFill>
              </a:rPr>
              <a:t>International Science and Nutrition Society – CURARE CAUSAM – ISNS 2021  </a:t>
            </a:r>
          </a:p>
        </p:txBody>
      </p:sp>
      <p:pic>
        <p:nvPicPr>
          <p:cNvPr id="14" name="Content Placeholder 10" descr="Logo&#10;&#10;Description automatically generated">
            <a:extLst>
              <a:ext uri="{FF2B5EF4-FFF2-40B4-BE49-F238E27FC236}">
                <a16:creationId xmlns:a16="http://schemas.microsoft.com/office/drawing/2014/main" id="{C8F62806-BACF-CD48-A614-1DFE4025012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502941" y="5140104"/>
            <a:ext cx="1888496" cy="1642969"/>
          </a:xfrm>
          <a:prstGeom prst="rect">
            <a:avLst/>
          </a:prstGeom>
        </p:spPr>
      </p:pic>
    </p:spTree>
    <p:extLst>
      <p:ext uri="{BB962C8B-B14F-4D97-AF65-F5344CB8AC3E}">
        <p14:creationId xmlns:p14="http://schemas.microsoft.com/office/powerpoint/2010/main" val="212386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FF0C2-D64B-344D-8EE0-A9C3215CEEF4}"/>
              </a:ext>
            </a:extLst>
          </p:cNvPr>
          <p:cNvSpPr>
            <a:spLocks noGrp="1"/>
          </p:cNvSpPr>
          <p:nvPr>
            <p:ph type="title"/>
          </p:nvPr>
        </p:nvSpPr>
        <p:spPr>
          <a:xfrm>
            <a:off x="981559" y="977248"/>
            <a:ext cx="5393361" cy="1325563"/>
          </a:xfrm>
        </p:spPr>
        <p:txBody>
          <a:bodyPr>
            <a:normAutofit/>
          </a:bodyPr>
          <a:lstStyle/>
          <a:p>
            <a:r>
              <a:rPr lang="en-US" b="1" dirty="0"/>
              <a:t>SILICA/ZEOLITES &amp; CHRONIC FATIGUE</a:t>
            </a:r>
          </a:p>
        </p:txBody>
      </p:sp>
      <p:sp>
        <p:nvSpPr>
          <p:cNvPr id="8" name="Content Placeholder 7">
            <a:extLst>
              <a:ext uri="{FF2B5EF4-FFF2-40B4-BE49-F238E27FC236}">
                <a16:creationId xmlns:a16="http://schemas.microsoft.com/office/drawing/2014/main" id="{475102A1-B9B6-4D0A-A75D-16BF1706559F}"/>
              </a:ext>
            </a:extLst>
          </p:cNvPr>
          <p:cNvSpPr>
            <a:spLocks noGrp="1"/>
          </p:cNvSpPr>
          <p:nvPr>
            <p:ph idx="1"/>
          </p:nvPr>
        </p:nvSpPr>
        <p:spPr>
          <a:xfrm>
            <a:off x="838200" y="1825625"/>
            <a:ext cx="5393361" cy="4351338"/>
          </a:xfrm>
        </p:spPr>
        <p:txBody>
          <a:bodyPr>
            <a:normAutofit/>
          </a:bodyPr>
          <a:lstStyle/>
          <a:p>
            <a:pPr marL="0" indent="0">
              <a:buNone/>
            </a:pPr>
            <a:endParaRPr lang="en-US" dirty="0"/>
          </a:p>
          <a:p>
            <a:pPr marL="0" indent="0">
              <a:buNone/>
            </a:pPr>
            <a:endParaRPr lang="en-US" dirty="0"/>
          </a:p>
          <a:p>
            <a:pPr marL="0" indent="0">
              <a:buNone/>
            </a:pPr>
            <a:r>
              <a:rPr lang="en-US" dirty="0"/>
              <a:t>Common side effects of toxin and heavy metal exposure is brain fog, weight gain, autoimmune diseases, a weakened immune system, and fatigue. </a:t>
            </a:r>
          </a:p>
          <a:p>
            <a:endParaRPr lang="en-US" dirty="0"/>
          </a:p>
        </p:txBody>
      </p:sp>
      <p:pic>
        <p:nvPicPr>
          <p:cNvPr id="4" name="Content Placeholder 3">
            <a:extLst>
              <a:ext uri="{FF2B5EF4-FFF2-40B4-BE49-F238E27FC236}">
                <a16:creationId xmlns:a16="http://schemas.microsoft.com/office/drawing/2014/main" id="{04FFF71B-D6D8-B643-BDD5-40AB1F3C84B1}"/>
              </a:ext>
            </a:extLst>
          </p:cNvPr>
          <p:cNvPicPr>
            <a:picLocks noChangeAspect="1"/>
          </p:cNvPicPr>
          <p:nvPr/>
        </p:nvPicPr>
        <p:blipFill rotWithShape="1">
          <a:blip r:embed="rId2"/>
          <a:srcRect l="21000"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 name="Rectangle 4">
            <a:extLst>
              <a:ext uri="{FF2B5EF4-FFF2-40B4-BE49-F238E27FC236}">
                <a16:creationId xmlns:a16="http://schemas.microsoft.com/office/drawing/2014/main" id="{51BEAE53-0A46-0D48-BD21-1D3F4078040E}"/>
              </a:ext>
            </a:extLst>
          </p:cNvPr>
          <p:cNvSpPr/>
          <p:nvPr/>
        </p:nvSpPr>
        <p:spPr>
          <a:xfrm>
            <a:off x="2349500" y="6546379"/>
            <a:ext cx="7493000" cy="338554"/>
          </a:xfrm>
          <a:prstGeom prst="rect">
            <a:avLst/>
          </a:prstGeom>
        </p:spPr>
        <p:txBody>
          <a:bodyPr wrap="square">
            <a:spAutoFit/>
          </a:bodyPr>
          <a:lstStyle/>
          <a:p>
            <a:pPr algn="ctr"/>
            <a:r>
              <a:rPr lang="en-US" sz="1600" b="1" dirty="0">
                <a:solidFill>
                  <a:schemeClr val="accent1">
                    <a:lumMod val="50000"/>
                  </a:schemeClr>
                </a:solidFill>
              </a:rPr>
              <a:t>International Science and Nutrition Society – CURARE CAUSAM – ISNS 2021  </a:t>
            </a:r>
          </a:p>
        </p:txBody>
      </p:sp>
      <p:pic>
        <p:nvPicPr>
          <p:cNvPr id="10" name="Content Placeholder 10" descr="Logo&#10;&#10;Description automatically generated">
            <a:extLst>
              <a:ext uri="{FF2B5EF4-FFF2-40B4-BE49-F238E27FC236}">
                <a16:creationId xmlns:a16="http://schemas.microsoft.com/office/drawing/2014/main" id="{38A34414-A79B-C441-8F9E-F1ACE13FB1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509145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A266-54F9-9E49-BF73-E48F9002C34A}"/>
              </a:ext>
            </a:extLst>
          </p:cNvPr>
          <p:cNvSpPr>
            <a:spLocks noGrp="1"/>
          </p:cNvSpPr>
          <p:nvPr>
            <p:ph type="title"/>
          </p:nvPr>
        </p:nvSpPr>
        <p:spPr/>
        <p:txBody>
          <a:bodyPr>
            <a:normAutofit/>
          </a:bodyPr>
          <a:lstStyle/>
          <a:p>
            <a:r>
              <a:rPr lang="en-US" sz="3200" b="1" dirty="0"/>
              <a:t>The Elimination of Heavy Metals from The Body </a:t>
            </a:r>
          </a:p>
        </p:txBody>
      </p:sp>
      <p:sp>
        <p:nvSpPr>
          <p:cNvPr id="3" name="Content Placeholder 2">
            <a:extLst>
              <a:ext uri="{FF2B5EF4-FFF2-40B4-BE49-F238E27FC236}">
                <a16:creationId xmlns:a16="http://schemas.microsoft.com/office/drawing/2014/main" id="{42893AC2-FD8E-854A-9BF5-AF8D391E50C5}"/>
              </a:ext>
            </a:extLst>
          </p:cNvPr>
          <p:cNvSpPr>
            <a:spLocks noGrp="1"/>
          </p:cNvSpPr>
          <p:nvPr>
            <p:ph idx="1"/>
          </p:nvPr>
        </p:nvSpPr>
        <p:spPr/>
        <p:txBody>
          <a:bodyPr/>
          <a:lstStyle/>
          <a:p>
            <a:r>
              <a:rPr lang="en-US" dirty="0"/>
              <a:t>In a clinical trial with 33 volunteers, zeolite boosted the elimination of aluminum, arsenic, lead, mercury and other heavy metals. Participants who received liquid zeolite had significantly higher levels of these metals in their urine samples. Laboratory analysis confirmed that the results were due to detoxification of the body. </a:t>
            </a:r>
          </a:p>
          <a:p>
            <a:pPr marL="0" indent="0">
              <a:buNone/>
            </a:pPr>
            <a:r>
              <a:rPr lang="en-US" dirty="0">
                <a:hlinkClick r:id="rId2"/>
              </a:rPr>
              <a:t>https://core.ac.uk/display/26508247</a:t>
            </a:r>
            <a:r>
              <a:rPr lang="en-US" dirty="0"/>
              <a:t> </a:t>
            </a:r>
          </a:p>
          <a:p>
            <a:r>
              <a:rPr lang="en-US" dirty="0"/>
              <a:t>Studies in mice have shown that zeolite removes lead and protects the brain from oxidative damage to the metal. It reduced lead levels in rodent organs by up to 91%. </a:t>
            </a:r>
          </a:p>
          <a:p>
            <a:pPr marL="0" indent="0">
              <a:buNone/>
            </a:pPr>
            <a:r>
              <a:rPr lang="en-US" dirty="0">
                <a:hlinkClick r:id="rId3"/>
              </a:rPr>
              <a:t>https://link.springer.com/article/10.1007/s12011-011-9278-4</a:t>
            </a:r>
            <a:r>
              <a:rPr lang="en-US" dirty="0"/>
              <a:t> </a:t>
            </a:r>
          </a:p>
          <a:p>
            <a:pPr marL="0" indent="0">
              <a:buNone/>
            </a:pPr>
            <a:endParaRPr lang="en-US" dirty="0"/>
          </a:p>
        </p:txBody>
      </p:sp>
    </p:spTree>
    <p:extLst>
      <p:ext uri="{BB962C8B-B14F-4D97-AF65-F5344CB8AC3E}">
        <p14:creationId xmlns:p14="http://schemas.microsoft.com/office/powerpoint/2010/main" val="875597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FF0C2-D64B-344D-8EE0-A9C3215CEEF4}"/>
              </a:ext>
            </a:extLst>
          </p:cNvPr>
          <p:cNvSpPr>
            <a:spLocks noGrp="1"/>
          </p:cNvSpPr>
          <p:nvPr>
            <p:ph type="title"/>
          </p:nvPr>
        </p:nvSpPr>
        <p:spPr>
          <a:xfrm>
            <a:off x="2279650" y="644948"/>
            <a:ext cx="7632700" cy="785910"/>
          </a:xfrm>
        </p:spPr>
        <p:txBody>
          <a:bodyPr>
            <a:normAutofit/>
          </a:bodyPr>
          <a:lstStyle/>
          <a:p>
            <a:r>
              <a:rPr lang="en-US" sz="3600" b="1" dirty="0"/>
              <a:t>TRACE MINERALS &amp; CHRONIC FATIGUE</a:t>
            </a:r>
          </a:p>
        </p:txBody>
      </p:sp>
      <p:sp>
        <p:nvSpPr>
          <p:cNvPr id="19" name="Content Placeholder 18">
            <a:extLst>
              <a:ext uri="{FF2B5EF4-FFF2-40B4-BE49-F238E27FC236}">
                <a16:creationId xmlns:a16="http://schemas.microsoft.com/office/drawing/2014/main" id="{6917B5FC-D226-4CA9-8916-C73443D69C30}"/>
              </a:ext>
            </a:extLst>
          </p:cNvPr>
          <p:cNvSpPr>
            <a:spLocks noGrp="1"/>
          </p:cNvSpPr>
          <p:nvPr>
            <p:ph idx="1"/>
          </p:nvPr>
        </p:nvSpPr>
        <p:spPr>
          <a:xfrm>
            <a:off x="468975" y="1659986"/>
            <a:ext cx="5000838" cy="4401204"/>
          </a:xfrm>
        </p:spPr>
        <p:txBody>
          <a:bodyPr>
            <a:noAutofit/>
          </a:bodyPr>
          <a:lstStyle/>
          <a:p>
            <a:pPr marL="0" indent="0">
              <a:buNone/>
            </a:pPr>
            <a:r>
              <a:rPr lang="en-US" sz="2200" dirty="0"/>
              <a:t>Some of the most obvious signs of mineral deficiency are anemia, irregular heartbeat, and fatigue. Sometimes chronic fatigue is the body’s way of communicating a deficiency in the concentration of trace elements.</a:t>
            </a:r>
          </a:p>
          <a:p>
            <a:r>
              <a:rPr lang="en-US" sz="2200" dirty="0"/>
              <a:t>Out of balance concentration of  trace mineral can cause the body inability to allow for proper cell regeneration and adequate energy production.</a:t>
            </a:r>
          </a:p>
          <a:p>
            <a:r>
              <a:rPr lang="en-US" sz="2200" dirty="0"/>
              <a:t>Some of the key nutrients in the list of trace mineral salts include zinc, magnesium, and </a:t>
            </a:r>
            <a:r>
              <a:rPr lang="en-US" sz="2200" dirty="0" err="1"/>
              <a:t>chronium</a:t>
            </a:r>
            <a:r>
              <a:rPr lang="en-US" sz="2400" dirty="0"/>
              <a:t>. </a:t>
            </a:r>
          </a:p>
        </p:txBody>
      </p:sp>
      <p:pic>
        <p:nvPicPr>
          <p:cNvPr id="5" name="Content Placeholder 4">
            <a:extLst>
              <a:ext uri="{FF2B5EF4-FFF2-40B4-BE49-F238E27FC236}">
                <a16:creationId xmlns:a16="http://schemas.microsoft.com/office/drawing/2014/main" id="{FA12C104-6C17-7248-96FA-D457FE5A0E56}"/>
              </a:ext>
            </a:extLst>
          </p:cNvPr>
          <p:cNvPicPr>
            <a:picLocks noChangeAspect="1"/>
          </p:cNvPicPr>
          <p:nvPr/>
        </p:nvPicPr>
        <p:blipFill>
          <a:blip r:embed="rId2"/>
          <a:stretch>
            <a:fillRect/>
          </a:stretch>
        </p:blipFill>
        <p:spPr>
          <a:xfrm>
            <a:off x="5721756" y="1915728"/>
            <a:ext cx="6001269" cy="3390716"/>
          </a:xfrm>
          <a:prstGeom prst="rect">
            <a:avLst/>
          </a:prstGeom>
        </p:spPr>
      </p:pic>
      <p:sp>
        <p:nvSpPr>
          <p:cNvPr id="6" name="Rectangle 5">
            <a:extLst>
              <a:ext uri="{FF2B5EF4-FFF2-40B4-BE49-F238E27FC236}">
                <a16:creationId xmlns:a16="http://schemas.microsoft.com/office/drawing/2014/main" id="{7E2B4D68-581E-B348-B4EE-CB0B9B41D2A9}"/>
              </a:ext>
            </a:extLst>
          </p:cNvPr>
          <p:cNvSpPr/>
          <p:nvPr/>
        </p:nvSpPr>
        <p:spPr>
          <a:xfrm>
            <a:off x="2279650" y="6519447"/>
            <a:ext cx="7632700" cy="338554"/>
          </a:xfrm>
          <a:prstGeom prst="rect">
            <a:avLst/>
          </a:prstGeom>
        </p:spPr>
        <p:txBody>
          <a:bodyPr wrap="square">
            <a:spAutoFit/>
          </a:bodyPr>
          <a:lstStyle/>
          <a:p>
            <a:pPr algn="ctr"/>
            <a:r>
              <a:rPr lang="en-US" sz="1600" b="1" dirty="0">
                <a:solidFill>
                  <a:schemeClr val="accent1">
                    <a:lumMod val="50000"/>
                  </a:schemeClr>
                </a:solidFill>
              </a:rPr>
              <a:t>International Science and Nutrition Society – CURARE CAUSAM – ISNS 2021  </a:t>
            </a:r>
          </a:p>
        </p:txBody>
      </p:sp>
      <p:pic>
        <p:nvPicPr>
          <p:cNvPr id="20" name="Content Placeholder 10" descr="Logo&#10;&#10;Description automatically generated">
            <a:extLst>
              <a:ext uri="{FF2B5EF4-FFF2-40B4-BE49-F238E27FC236}">
                <a16:creationId xmlns:a16="http://schemas.microsoft.com/office/drawing/2014/main" id="{CE5D7ACD-2065-B04B-A734-DB68A72F45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754160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598449" y="239163"/>
            <a:ext cx="10995102" cy="6075189"/>
          </a:xfrm>
        </p:spPr>
        <p:txBody>
          <a:bodyPr anchor="ctr">
            <a:normAutofit/>
          </a:bodyPr>
          <a:lstStyle/>
          <a:p>
            <a:pPr marL="0" indent="0" algn="ctr">
              <a:buNone/>
            </a:pPr>
            <a:r>
              <a:rPr lang="en-US" b="1" dirty="0"/>
              <a:t>Lower serum zinc in Chronic Fatigue Syndrome (CFS): Relationships to immune dysfunctions and relevance for the oxidative stress status in CFS</a:t>
            </a:r>
          </a:p>
          <a:p>
            <a:pPr marL="0" indent="0">
              <a:buNone/>
            </a:pPr>
            <a:r>
              <a:rPr lang="en-US" sz="2000" dirty="0">
                <a:hlinkClick r:id="rId3"/>
              </a:rPr>
              <a:t>Michael Maes, Ivana Mihaylova, and  Marcel De Ruyter</a:t>
            </a:r>
            <a:endParaRPr lang="en-US" sz="2000" b="1" dirty="0"/>
          </a:p>
          <a:p>
            <a:pPr marL="0" indent="0">
              <a:buNone/>
            </a:pPr>
            <a:r>
              <a:rPr lang="en-US" sz="2400" b="1" dirty="0"/>
              <a:t>Objective: </a:t>
            </a:r>
            <a:r>
              <a:rPr lang="en-US" sz="2400" dirty="0"/>
              <a:t>In this study, researchers examined serum zinc concentrations in patients with chronic fatigue syndrome versus normal volunteers. </a:t>
            </a:r>
          </a:p>
          <a:p>
            <a:pPr marL="0" indent="0">
              <a:buNone/>
            </a:pPr>
            <a:r>
              <a:rPr lang="en-US" sz="2400" b="1" dirty="0"/>
              <a:t>Results: </a:t>
            </a:r>
            <a:r>
              <a:rPr lang="en-US" sz="2400" dirty="0"/>
              <a:t>It found that serum zinc was significantly lower in the CFS patients than in normal controls. </a:t>
            </a:r>
          </a:p>
          <a:p>
            <a:pPr lvl="1"/>
            <a:r>
              <a:rPr lang="en-US" dirty="0"/>
              <a:t>Serum zinc was significantly and negatively correlated to the increase in the alpha2 protein fraction and positively corelated to decreases in the expression of mitogen-induced CD69+ (a T cell activation marker) on CD3+ as well as CD3+CD8+ T cells.  </a:t>
            </a:r>
          </a:p>
          <a:p>
            <a:pPr marL="457200" lvl="1" indent="0">
              <a:buNone/>
            </a:pPr>
            <a:r>
              <a:rPr lang="en-US" dirty="0">
                <a:hlinkClick r:id="rId4"/>
              </a:rPr>
              <a:t>https://www.sciencedirect.com/science/article/abs/pii/S0165032705003125</a:t>
            </a:r>
            <a:r>
              <a:rPr lang="en-US" dirty="0"/>
              <a:t> </a:t>
            </a:r>
          </a:p>
        </p:txBody>
      </p:sp>
      <p:sp>
        <p:nvSpPr>
          <p:cNvPr id="16" name="TextBox 15">
            <a:extLst>
              <a:ext uri="{FF2B5EF4-FFF2-40B4-BE49-F238E27FC236}">
                <a16:creationId xmlns:a16="http://schemas.microsoft.com/office/drawing/2014/main" id="{6CA175E2-52F9-524C-BAD6-5B70EDFEF5C8}"/>
              </a:ext>
            </a:extLst>
          </p:cNvPr>
          <p:cNvSpPr txBox="1"/>
          <p:nvPr/>
        </p:nvSpPr>
        <p:spPr>
          <a:xfrm>
            <a:off x="1" y="6444519"/>
            <a:ext cx="12191998" cy="338554"/>
          </a:xfrm>
          <a:prstGeom prst="rect">
            <a:avLst/>
          </a:prstGeom>
          <a:noFill/>
        </p:spPr>
        <p:txBody>
          <a:bodyPr wrap="square" rtlCol="0">
            <a:spAutoFit/>
          </a:bodyPr>
          <a:lstStyle/>
          <a:p>
            <a:pPr algn="ctr">
              <a:spcAft>
                <a:spcPts val="600"/>
              </a:spcAft>
            </a:pPr>
            <a:r>
              <a:rPr lang="en-US" sz="1600" b="1">
                <a:solidFill>
                  <a:srgbClr val="E2D5A7"/>
                </a:solidFill>
              </a:rPr>
              <a:t>International Science and Nutrition Society – CURARE CAUSAM – ISNS 2021  </a:t>
            </a:r>
          </a:p>
        </p:txBody>
      </p:sp>
      <p:pic>
        <p:nvPicPr>
          <p:cNvPr id="14" name="Content Placeholder 10" descr="Logo&#10;&#10;Description automatically generated">
            <a:extLst>
              <a:ext uri="{FF2B5EF4-FFF2-40B4-BE49-F238E27FC236}">
                <a16:creationId xmlns:a16="http://schemas.microsoft.com/office/drawing/2014/main" id="{C8F62806-BACF-CD48-A614-1DFE402501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3503" y="5270270"/>
            <a:ext cx="1888496" cy="1642969"/>
          </a:xfrm>
          <a:prstGeom prst="rect">
            <a:avLst/>
          </a:prstGeom>
        </p:spPr>
      </p:pic>
    </p:spTree>
    <p:extLst>
      <p:ext uri="{BB962C8B-B14F-4D97-AF65-F5344CB8AC3E}">
        <p14:creationId xmlns:p14="http://schemas.microsoft.com/office/powerpoint/2010/main" val="327723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AAC04-B9EF-A547-9D33-CF70D0DEFE63}"/>
              </a:ext>
            </a:extLst>
          </p:cNvPr>
          <p:cNvSpPr>
            <a:spLocks noGrp="1"/>
          </p:cNvSpPr>
          <p:nvPr>
            <p:ph idx="1"/>
          </p:nvPr>
        </p:nvSpPr>
        <p:spPr>
          <a:xfrm>
            <a:off x="1492399" y="112327"/>
            <a:ext cx="10225467" cy="5546047"/>
          </a:xfrm>
        </p:spPr>
        <p:txBody>
          <a:bodyPr anchor="ctr">
            <a:normAutofit/>
          </a:bodyPr>
          <a:lstStyle/>
          <a:p>
            <a:pPr marL="0" indent="0">
              <a:buNone/>
            </a:pPr>
            <a:r>
              <a:rPr lang="en-US" sz="4800" dirty="0"/>
              <a:t>THANK YOU FOR JOINING US TODAY!!!!</a:t>
            </a:r>
          </a:p>
        </p:txBody>
      </p:sp>
      <p:sp>
        <p:nvSpPr>
          <p:cNvPr id="11" name="TextBox 10">
            <a:extLst>
              <a:ext uri="{FF2B5EF4-FFF2-40B4-BE49-F238E27FC236}">
                <a16:creationId xmlns:a16="http://schemas.microsoft.com/office/drawing/2014/main" id="{63CCE098-FEFE-744E-89DB-1670E113477C}"/>
              </a:ext>
            </a:extLst>
          </p:cNvPr>
          <p:cNvSpPr txBox="1"/>
          <p:nvPr/>
        </p:nvSpPr>
        <p:spPr>
          <a:xfrm>
            <a:off x="1" y="6468674"/>
            <a:ext cx="5576078" cy="276999"/>
          </a:xfrm>
          <a:prstGeom prst="rect">
            <a:avLst/>
          </a:prstGeom>
          <a:noFill/>
        </p:spPr>
        <p:txBody>
          <a:bodyPr wrap="square" rtlCol="0">
            <a:spAutoFit/>
          </a:bodyPr>
          <a:lstStyle/>
          <a:p>
            <a:pPr algn="ctr"/>
            <a:r>
              <a:rPr lang="en-US" sz="1200" b="1" dirty="0">
                <a:solidFill>
                  <a:srgbClr val="E2D5A7"/>
                </a:solidFill>
              </a:rPr>
              <a:t>International Science and Nutrition Society – CURARE CAUSAM – ISNS 2021  </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552263" y="3429000"/>
            <a:ext cx="3087473" cy="2686065"/>
          </a:xfrm>
          <a:prstGeom prst="rect">
            <a:avLst/>
          </a:prstGeom>
        </p:spPr>
      </p:pic>
    </p:spTree>
    <p:extLst>
      <p:ext uri="{BB962C8B-B14F-4D97-AF65-F5344CB8AC3E}">
        <p14:creationId xmlns:p14="http://schemas.microsoft.com/office/powerpoint/2010/main" val="703114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F5937-A2C5-EA4F-AA83-E9E98FA592A9}"/>
              </a:ext>
            </a:extLst>
          </p:cNvPr>
          <p:cNvSpPr>
            <a:spLocks noGrp="1"/>
          </p:cNvSpPr>
          <p:nvPr>
            <p:ph type="title"/>
          </p:nvPr>
        </p:nvSpPr>
        <p:spPr>
          <a:xfrm>
            <a:off x="1136397" y="917023"/>
            <a:ext cx="5323715" cy="1642970"/>
          </a:xfrm>
        </p:spPr>
        <p:txBody>
          <a:bodyPr anchor="b">
            <a:normAutofit/>
          </a:bodyPr>
          <a:lstStyle/>
          <a:p>
            <a:r>
              <a:rPr lang="en-US" sz="4000" b="1" dirty="0"/>
              <a:t>Medical Disclaimer: </a:t>
            </a:r>
            <a:br>
              <a:rPr lang="en-US" sz="4000" b="1" dirty="0"/>
            </a:br>
            <a:endParaRPr lang="en-GB" sz="4000" dirty="0"/>
          </a:p>
        </p:txBody>
      </p:sp>
      <p:sp>
        <p:nvSpPr>
          <p:cNvPr id="3" name="Content Placeholder 2">
            <a:extLst>
              <a:ext uri="{FF2B5EF4-FFF2-40B4-BE49-F238E27FC236}">
                <a16:creationId xmlns:a16="http://schemas.microsoft.com/office/drawing/2014/main" id="{ED4C4CCD-6850-1748-8707-33E4C7B7E723}"/>
              </a:ext>
            </a:extLst>
          </p:cNvPr>
          <p:cNvSpPr>
            <a:spLocks noGrp="1"/>
          </p:cNvSpPr>
          <p:nvPr>
            <p:ph idx="1"/>
          </p:nvPr>
        </p:nvSpPr>
        <p:spPr>
          <a:xfrm>
            <a:off x="1144923" y="2405894"/>
            <a:ext cx="5315189" cy="3535083"/>
          </a:xfrm>
        </p:spPr>
        <p:txBody>
          <a:bodyPr anchor="t">
            <a:normAutofit/>
          </a:bodyPr>
          <a:lstStyle/>
          <a:p>
            <a:pPr marL="0" indent="0">
              <a:buNone/>
            </a:pPr>
            <a:r>
              <a:rPr lang="en-US" sz="2000" dirty="0"/>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p>
          <a:p>
            <a:pPr marL="0" indent="0">
              <a:buNone/>
            </a:pPr>
            <a:r>
              <a:rPr lang="en-US" sz="2000" dirty="0"/>
              <a:t>Not to be used for sales or marketing purposes. </a:t>
            </a:r>
            <a:endParaRPr lang="en-NO" sz="2000"/>
          </a:p>
          <a:p>
            <a:endParaRPr lang="en-GB" sz="2000" dirty="0"/>
          </a:p>
        </p:txBody>
      </p:sp>
      <p:pic>
        <p:nvPicPr>
          <p:cNvPr id="8" name="Picture 7" descr="Logo&#10;&#10;Description automatically generated">
            <a:extLst>
              <a:ext uri="{FF2B5EF4-FFF2-40B4-BE49-F238E27FC236}">
                <a16:creationId xmlns:a16="http://schemas.microsoft.com/office/drawing/2014/main" id="{B1141C19-2863-4A44-991F-C7E4ECBC1E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6" b="91601" l="9937" r="92666">
                        <a14:foregroundMark x1="40615" y1="9576" x2="53785" y2="8870"/>
                        <a14:foregroundMark x1="53785" y1="8870" x2="45426" y2="8634"/>
                        <a14:foregroundMark x1="88486" y1="34458" x2="92744" y2="46703"/>
                        <a14:foregroundMark x1="92744" y1="46703" x2="88722" y2="63422"/>
                        <a14:foregroundMark x1="60568" y1="89011" x2="48028" y2="91601"/>
                        <a14:foregroundMark x1="48028" y1="91601" x2="41088" y2="90424"/>
                      </a14:backgroundRemoval>
                    </a14:imgEffect>
                  </a14:imgLayer>
                </a14:imgProps>
              </a:ext>
            </a:extLst>
          </a:blip>
          <a:stretch>
            <a:fillRect/>
          </a:stretch>
        </p:blipFill>
        <p:spPr>
          <a:xfrm>
            <a:off x="6135776" y="977282"/>
            <a:ext cx="5504973" cy="5532637"/>
          </a:xfrm>
          <a:prstGeom prst="rect">
            <a:avLst/>
          </a:prstGeom>
        </p:spPr>
      </p:pic>
    </p:spTree>
    <p:extLst>
      <p:ext uri="{BB962C8B-B14F-4D97-AF65-F5344CB8AC3E}">
        <p14:creationId xmlns:p14="http://schemas.microsoft.com/office/powerpoint/2010/main" val="363938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sky, scene&#10;&#10;Description automatically generated">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r="11794" b="1"/>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657592" y="1539509"/>
            <a:ext cx="4972511" cy="3367554"/>
          </a:xfrm>
        </p:spPr>
        <p:txBody>
          <a:bodyPr vert="horz" lIns="91440" tIns="45720" rIns="91440" bIns="45720" rtlCol="0" anchor="b">
            <a:normAutofit/>
          </a:bodyPr>
          <a:lstStyle/>
          <a:p>
            <a:r>
              <a:rPr lang="en-US" sz="5600" kern="1200" dirty="0">
                <a:latin typeface="+mj-lt"/>
                <a:ea typeface="+mj-ea"/>
                <a:cs typeface="+mj-cs"/>
              </a:rPr>
              <a:t>Dr. Christina Rahm CEO &amp; Chief Science Officer</a:t>
            </a:r>
          </a:p>
        </p:txBody>
      </p:sp>
      <p:pic>
        <p:nvPicPr>
          <p:cNvPr id="3074" name="Picture 2" descr="Screen Shot 2020-11-13 at 12.42.07 PM">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0559"/>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2421D264-2352-8840-A97D-A486418DD3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3400321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433105" y="2172000"/>
            <a:ext cx="6718963" cy="4378867"/>
          </a:xfrm>
        </p:spPr>
        <p:txBody>
          <a:bodyPr anchor="b">
            <a:normAutofit/>
          </a:bodyPr>
          <a:lstStyle/>
          <a:p>
            <a:pPr algn="ctr"/>
            <a:r>
              <a:rPr lang="en-US" sz="4800" dirty="0"/>
              <a:t>ISNS Case Study</a:t>
            </a:r>
            <a:br>
              <a:rPr lang="en-US" sz="4800" dirty="0"/>
            </a:br>
            <a:r>
              <a:rPr lang="en-US" sz="4800" dirty="0"/>
              <a:t>Presented by:</a:t>
            </a:r>
            <a:br>
              <a:rPr lang="en-US" sz="4800" dirty="0"/>
            </a:br>
            <a:br>
              <a:rPr lang="en-US" sz="4800" dirty="0"/>
            </a:br>
            <a:r>
              <a:rPr lang="en-US" sz="4800" dirty="0"/>
              <a:t>Dr. Christina Rahm</a:t>
            </a:r>
            <a:br>
              <a:rPr lang="en-US" sz="4800" dirty="0"/>
            </a:br>
            <a:br>
              <a:rPr lang="en-US" sz="4800" dirty="0"/>
            </a:br>
            <a:endParaRPr lang="en-US" sz="4800" dirty="0"/>
          </a:p>
        </p:txBody>
      </p:sp>
      <p:pic>
        <p:nvPicPr>
          <p:cNvPr id="15" name="Picture 14" descr="Logo&#10;&#10;Description automatically generated">
            <a:extLst>
              <a:ext uri="{FF2B5EF4-FFF2-40B4-BE49-F238E27FC236}">
                <a16:creationId xmlns:a16="http://schemas.microsoft.com/office/drawing/2014/main" id="{605EB215-52FE-9A42-B9D5-B892E1B971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89490" y="1547226"/>
            <a:ext cx="4259792" cy="3705966"/>
          </a:xfrm>
          <a:prstGeom prst="rect">
            <a:avLst/>
          </a:prstGeom>
        </p:spPr>
      </p:pic>
      <p:sp>
        <p:nvSpPr>
          <p:cNvPr id="5" name="Rectangle 4">
            <a:extLst>
              <a:ext uri="{FF2B5EF4-FFF2-40B4-BE49-F238E27FC236}">
                <a16:creationId xmlns:a16="http://schemas.microsoft.com/office/drawing/2014/main" id="{B1130800-707B-BD44-BB55-E6869EA63031}"/>
              </a:ext>
            </a:extLst>
          </p:cNvPr>
          <p:cNvSpPr/>
          <p:nvPr/>
        </p:nvSpPr>
        <p:spPr>
          <a:xfrm>
            <a:off x="0" y="0"/>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F814DDB-2C2D-6D4D-8ADC-CB6A6E9F020B}"/>
              </a:ext>
            </a:extLst>
          </p:cNvPr>
          <p:cNvSpPr/>
          <p:nvPr/>
        </p:nvSpPr>
        <p:spPr>
          <a:xfrm>
            <a:off x="1640452" y="6459908"/>
            <a:ext cx="7912100" cy="338554"/>
          </a:xfrm>
          <a:prstGeom prst="rect">
            <a:avLst/>
          </a:prstGeom>
        </p:spPr>
        <p:txBody>
          <a:bodyPr wrap="square">
            <a:spAutoFit/>
          </a:bodyPr>
          <a:lstStyle/>
          <a:p>
            <a:pPr algn="ctr"/>
            <a:r>
              <a:rPr lang="en-US" sz="1600" b="1" dirty="0">
                <a:solidFill>
                  <a:schemeClr val="accent4">
                    <a:lumMod val="20000"/>
                    <a:lumOff val="80000"/>
                  </a:schemeClr>
                </a:solidFill>
              </a:rPr>
              <a:t>International Science and Nutrition Society – CURARE CAUSAM – ISNS 2021  </a:t>
            </a:r>
          </a:p>
        </p:txBody>
      </p:sp>
    </p:spTree>
    <p:extLst>
      <p:ext uri="{BB962C8B-B14F-4D97-AF65-F5344CB8AC3E}">
        <p14:creationId xmlns:p14="http://schemas.microsoft.com/office/powerpoint/2010/main" val="115068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838199" y="279397"/>
            <a:ext cx="10515600" cy="1325563"/>
          </a:xfrm>
        </p:spPr>
        <p:txBody>
          <a:bodyPr>
            <a:normAutofit/>
          </a:bodyPr>
          <a:lstStyle/>
          <a:p>
            <a:r>
              <a:rPr lang="en-US" b="1" dirty="0"/>
              <a:t> Chronic Fatigue/ ME  </a:t>
            </a:r>
          </a:p>
        </p:txBody>
      </p:sp>
      <p:sp>
        <p:nvSpPr>
          <p:cNvPr id="3" name="Content Placeholder 2">
            <a:extLst>
              <a:ext uri="{FF2B5EF4-FFF2-40B4-BE49-F238E27FC236}">
                <a16:creationId xmlns:a16="http://schemas.microsoft.com/office/drawing/2014/main" id="{26AAAC04-B9EF-A547-9D33-CF70D0DEFE63}"/>
              </a:ext>
            </a:extLst>
          </p:cNvPr>
          <p:cNvSpPr>
            <a:spLocks noGrp="1"/>
          </p:cNvSpPr>
          <p:nvPr>
            <p:ph idx="1"/>
          </p:nvPr>
        </p:nvSpPr>
        <p:spPr>
          <a:xfrm>
            <a:off x="249382" y="1792361"/>
            <a:ext cx="5549854" cy="5065639"/>
          </a:xfrm>
        </p:spPr>
        <p:txBody>
          <a:bodyPr anchor="ctr">
            <a:normAutofit lnSpcReduction="10000"/>
          </a:bodyPr>
          <a:lstStyle/>
          <a:p>
            <a:pPr marL="0" indent="0">
              <a:lnSpc>
                <a:spcPct val="150000"/>
              </a:lnSpc>
              <a:buNone/>
            </a:pPr>
            <a:r>
              <a:rPr lang="en-US" sz="1200" dirty="0"/>
              <a:t>	</a:t>
            </a:r>
            <a:r>
              <a:rPr lang="en-US" sz="1500" dirty="0"/>
              <a:t>Chronic fatigue syndrome (CFS) is a chronic long-term illness that affects many-body systems. CFS is also known as </a:t>
            </a:r>
            <a:r>
              <a:rPr lang="en-US" sz="1500" dirty="0" err="1"/>
              <a:t>myalgic</a:t>
            </a:r>
            <a:r>
              <a:rPr lang="en-US" sz="1500" dirty="0"/>
              <a:t> encephalomyelitis/chronic fatigue syndrome (ME/CFS).  ME/CFS causes inflammation in the brain and spinal cord, in addition to trigger points causing pain in the muscles.    </a:t>
            </a:r>
          </a:p>
          <a:p>
            <a:pPr marL="0" indent="0">
              <a:lnSpc>
                <a:spcPct val="150000"/>
              </a:lnSpc>
              <a:buNone/>
            </a:pPr>
            <a:r>
              <a:rPr lang="en-US" sz="1500" dirty="0"/>
              <a:t>	The exertion of normal day-to-day activities will result in extended periods of bed rest for anyone suffering from ME/CFS.  The most common age group is between 40 and 60 years old affecting adult women more often than adult men.  However, ME/CFS can affect anyone in any age group including children and teenagers and may develop slowly over months or years.  ME/CFS the condition may be exacerbated by a viral infection, toxic exposure, immunization, gastroenteritis, or trauma. ME/CFS is a complex illness with unknown etiology, difficult to diagnose, and no specific test and other diseases can cause similar symptoms. 	</a:t>
            </a:r>
          </a:p>
          <a:p>
            <a:pPr marL="0" indent="0">
              <a:lnSpc>
                <a:spcPct val="150000"/>
              </a:lnSpc>
              <a:buNone/>
            </a:pPr>
            <a:endParaRPr lang="en-US" sz="1600" dirty="0"/>
          </a:p>
          <a:p>
            <a:pPr marL="0" indent="0">
              <a:buNone/>
            </a:pPr>
            <a:endParaRPr lang="en-US" sz="1200" dirty="0"/>
          </a:p>
        </p:txBody>
      </p:sp>
      <p:pic>
        <p:nvPicPr>
          <p:cNvPr id="8" name="Picture 7">
            <a:extLst>
              <a:ext uri="{FF2B5EF4-FFF2-40B4-BE49-F238E27FC236}">
                <a16:creationId xmlns:a16="http://schemas.microsoft.com/office/drawing/2014/main" id="{DD7997EC-A8C2-704F-9B56-90667254289C}"/>
              </a:ext>
            </a:extLst>
          </p:cNvPr>
          <p:cNvPicPr>
            <a:picLocks noChangeAspect="1"/>
          </p:cNvPicPr>
          <p:nvPr/>
        </p:nvPicPr>
        <p:blipFill rotWithShape="1">
          <a:blip r:embed="rId3"/>
          <a:srcRect t="2913" r="3" b="2041"/>
          <a:stretch/>
        </p:blipFill>
        <p:spPr>
          <a:xfrm>
            <a:off x="5973110" y="1604960"/>
            <a:ext cx="5969508" cy="3660185"/>
          </a:xfrm>
          <a:prstGeom prst="rect">
            <a:avLst/>
          </a:prstGeom>
        </p:spPr>
      </p:pic>
      <p:pic>
        <p:nvPicPr>
          <p:cNvPr id="17" name="Content Placeholder 10" descr="Logo&#10;&#10;Description automatically generated">
            <a:extLst>
              <a:ext uri="{FF2B5EF4-FFF2-40B4-BE49-F238E27FC236}">
                <a16:creationId xmlns:a16="http://schemas.microsoft.com/office/drawing/2014/main" id="{B3ABF5A6-3202-6C4B-835A-1321B70B88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96391" y="5340362"/>
            <a:ext cx="1888496" cy="1642969"/>
          </a:xfrm>
          <a:prstGeom prst="rect">
            <a:avLst/>
          </a:prstGeom>
        </p:spPr>
      </p:pic>
      <p:sp>
        <p:nvSpPr>
          <p:cNvPr id="10" name="Rectangle 9">
            <a:extLst>
              <a:ext uri="{FF2B5EF4-FFF2-40B4-BE49-F238E27FC236}">
                <a16:creationId xmlns:a16="http://schemas.microsoft.com/office/drawing/2014/main" id="{A0F477B9-96FD-F843-AC92-14B829685B93}"/>
              </a:ext>
            </a:extLst>
          </p:cNvPr>
          <p:cNvSpPr/>
          <p:nvPr/>
        </p:nvSpPr>
        <p:spPr>
          <a:xfrm>
            <a:off x="2421804" y="6485297"/>
            <a:ext cx="7348391" cy="338554"/>
          </a:xfrm>
          <a:prstGeom prst="rect">
            <a:avLst/>
          </a:prstGeom>
        </p:spPr>
        <p:txBody>
          <a:bodyPr wrap="square">
            <a:spAutoFit/>
          </a:bodyPr>
          <a:lstStyle/>
          <a:p>
            <a:pPr algn="ctr"/>
            <a:r>
              <a:rPr lang="en-US" sz="1600" b="1" dirty="0">
                <a:solidFill>
                  <a:schemeClr val="accent1">
                    <a:lumMod val="50000"/>
                  </a:schemeClr>
                </a:solidFill>
              </a:rPr>
              <a:t>International Science and Nutrition Society – CURARE CAUSAM – ISNS 2021  </a:t>
            </a:r>
          </a:p>
        </p:txBody>
      </p:sp>
    </p:spTree>
    <p:extLst>
      <p:ext uri="{BB962C8B-B14F-4D97-AF65-F5344CB8AC3E}">
        <p14:creationId xmlns:p14="http://schemas.microsoft.com/office/powerpoint/2010/main" val="36250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473162" y="2658737"/>
            <a:ext cx="4230100" cy="1370852"/>
          </a:xfrm>
        </p:spPr>
        <p:txBody>
          <a:bodyPr anchor="b">
            <a:normAutofit/>
          </a:bodyPr>
          <a:lstStyle/>
          <a:p>
            <a:pPr algn="ctr"/>
            <a:r>
              <a:rPr lang="en-US" dirty="0">
                <a:solidFill>
                  <a:schemeClr val="accent1">
                    <a:lumMod val="50000"/>
                  </a:schemeClr>
                </a:solidFill>
              </a:rPr>
              <a:t>PROPRIETARY BLENDS LEGEND</a:t>
            </a:r>
          </a:p>
        </p:txBody>
      </p:sp>
      <p:sp>
        <p:nvSpPr>
          <p:cNvPr id="11" name="TextBox 10">
            <a:extLst>
              <a:ext uri="{FF2B5EF4-FFF2-40B4-BE49-F238E27FC236}">
                <a16:creationId xmlns:a16="http://schemas.microsoft.com/office/drawing/2014/main" id="{63CCE098-FEFE-744E-89DB-1670E113477C}"/>
              </a:ext>
            </a:extLst>
          </p:cNvPr>
          <p:cNvSpPr txBox="1"/>
          <p:nvPr/>
        </p:nvSpPr>
        <p:spPr>
          <a:xfrm>
            <a:off x="-793750" y="6533282"/>
            <a:ext cx="7073899" cy="276999"/>
          </a:xfrm>
          <a:prstGeom prst="rect">
            <a:avLst/>
          </a:prstGeom>
          <a:noFill/>
        </p:spPr>
        <p:txBody>
          <a:bodyPr wrap="square" rtlCol="0">
            <a:spAutoFit/>
          </a:bodyPr>
          <a:lstStyle/>
          <a:p>
            <a:pPr algn="ctr"/>
            <a:r>
              <a:rPr lang="en-US" sz="1200" b="1" dirty="0">
                <a:solidFill>
                  <a:srgbClr val="E2D5A7"/>
                </a:solidFill>
              </a:rPr>
              <a:t>International Science and Nutrition Society – CURARE CAUSAM – ISNS 2021  </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524000" y="4225383"/>
            <a:ext cx="2128424" cy="1851703"/>
          </a:xfrm>
          <a:prstGeom prst="rect">
            <a:avLst/>
          </a:prstGeom>
        </p:spPr>
      </p:pic>
      <p:sp>
        <p:nvSpPr>
          <p:cNvPr id="5" name="TextBox 4">
            <a:extLst>
              <a:ext uri="{FF2B5EF4-FFF2-40B4-BE49-F238E27FC236}">
                <a16:creationId xmlns:a16="http://schemas.microsoft.com/office/drawing/2014/main" id="{173FDA20-30A5-1946-BD9E-4BB67417F7EF}"/>
              </a:ext>
            </a:extLst>
          </p:cNvPr>
          <p:cNvSpPr txBox="1"/>
          <p:nvPr/>
        </p:nvSpPr>
        <p:spPr>
          <a:xfrm>
            <a:off x="5941596" y="520511"/>
            <a:ext cx="5576081" cy="5816977"/>
          </a:xfrm>
          <a:prstGeom prst="rect">
            <a:avLst/>
          </a:prstGeom>
          <a:noFill/>
        </p:spPr>
        <p:txBody>
          <a:bodyPr wrap="square" rtlCol="0">
            <a:spAutoFit/>
          </a:bodyPr>
          <a:lstStyle/>
          <a:p>
            <a:endParaRPr lang="en-US" dirty="0"/>
          </a:p>
          <a:p>
            <a:r>
              <a:rPr lang="en-US" sz="2800" b="1" dirty="0">
                <a:solidFill>
                  <a:schemeClr val="accent1">
                    <a:lumMod val="50000"/>
                  </a:schemeClr>
                </a:solidFill>
                <a:latin typeface="Avenir Book" panose="02000503020000020003" pitchFamily="2" charset="0"/>
              </a:rPr>
              <a:t>Proprietary blend I: </a:t>
            </a:r>
            <a:r>
              <a:rPr lang="en-US" sz="2800" dirty="0">
                <a:latin typeface="Avenir Book" panose="02000503020000020003" pitchFamily="2" charset="0"/>
              </a:rPr>
              <a:t>Silica, Vitamin C, and Trace Minerals </a:t>
            </a:r>
          </a:p>
          <a:p>
            <a:endParaRPr lang="en-US" sz="2800" dirty="0">
              <a:latin typeface="Avenir Book" panose="02000503020000020003" pitchFamily="2" charset="0"/>
            </a:endParaRPr>
          </a:p>
          <a:p>
            <a:r>
              <a:rPr lang="en-US" sz="2800" b="1" dirty="0">
                <a:solidFill>
                  <a:schemeClr val="accent1">
                    <a:lumMod val="50000"/>
                  </a:schemeClr>
                </a:solidFill>
                <a:latin typeface="Avenir Book" panose="02000503020000020003" pitchFamily="2" charset="0"/>
              </a:rPr>
              <a:t>Proprietary blend II: </a:t>
            </a:r>
            <a:r>
              <a:rPr lang="en-US" sz="2800" dirty="0">
                <a:latin typeface="Avenir Book" panose="02000503020000020003" pitchFamily="2" charset="0"/>
              </a:rPr>
              <a:t>N-acetyl L-tyrosine, Anhydrous Caffeine, L-theanine, Velvet Bean Seed, Pine Bark, Curcumin, and Vitamin D</a:t>
            </a:r>
          </a:p>
          <a:p>
            <a:endParaRPr lang="en-US" sz="2800" dirty="0">
              <a:latin typeface="Avenir Book" panose="02000503020000020003" pitchFamily="2" charset="0"/>
            </a:endParaRPr>
          </a:p>
          <a:p>
            <a:r>
              <a:rPr lang="en-US" sz="2800" b="1" dirty="0">
                <a:solidFill>
                  <a:schemeClr val="accent1">
                    <a:lumMod val="50000"/>
                  </a:schemeClr>
                </a:solidFill>
                <a:latin typeface="Avenir Book" panose="02000503020000020003" pitchFamily="2" charset="0"/>
              </a:rPr>
              <a:t>Proprietary blend III: </a:t>
            </a:r>
            <a:r>
              <a:rPr lang="en-US" sz="2800" dirty="0">
                <a:latin typeface="Avenir Book" panose="02000503020000020003" pitchFamily="2" charset="0"/>
              </a:rPr>
              <a:t>Black seed oil, Resveratrol, turmeric, Raspberry Ketones, Apple Cider Vinegar, Aloe Vera, and D-Ribose</a:t>
            </a:r>
          </a:p>
          <a:p>
            <a:endParaRPr lang="en-US" dirty="0"/>
          </a:p>
        </p:txBody>
      </p:sp>
    </p:spTree>
    <p:extLst>
      <p:ext uri="{BB962C8B-B14F-4D97-AF65-F5344CB8AC3E}">
        <p14:creationId xmlns:p14="http://schemas.microsoft.com/office/powerpoint/2010/main" val="31579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285187" y="2324978"/>
            <a:ext cx="4472352" cy="1384299"/>
          </a:xfrm>
        </p:spPr>
        <p:txBody>
          <a:bodyPr anchor="b">
            <a:normAutofit/>
          </a:bodyPr>
          <a:lstStyle/>
          <a:p>
            <a:pPr algn="ctr"/>
            <a:r>
              <a:rPr lang="en-US" dirty="0">
                <a:solidFill>
                  <a:schemeClr val="accent1">
                    <a:lumMod val="50000"/>
                  </a:schemeClr>
                </a:solidFill>
              </a:rPr>
              <a:t>ISNS </a:t>
            </a:r>
            <a:br>
              <a:rPr lang="en-US" dirty="0">
                <a:solidFill>
                  <a:schemeClr val="accent1">
                    <a:lumMod val="50000"/>
                  </a:schemeClr>
                </a:solidFill>
              </a:rPr>
            </a:br>
            <a:r>
              <a:rPr lang="en-US" dirty="0">
                <a:solidFill>
                  <a:schemeClr val="accent1">
                    <a:lumMod val="50000"/>
                  </a:schemeClr>
                </a:solidFill>
              </a:rPr>
              <a:t>CASE STUDY I</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787127" y="871661"/>
            <a:ext cx="6096001" cy="4673601"/>
          </a:xfrm>
        </p:spPr>
        <p:txBody>
          <a:bodyPr anchor="t">
            <a:noAutofit/>
          </a:bodyPr>
          <a:lstStyle/>
          <a:p>
            <a:pPr marL="0" indent="0">
              <a:buNone/>
            </a:pPr>
            <a:r>
              <a:rPr lang="en-GB" sz="1800" b="1" dirty="0">
                <a:solidFill>
                  <a:schemeClr val="accent1">
                    <a:lumMod val="50000"/>
                  </a:schemeClr>
                </a:solidFill>
              </a:rPr>
              <a:t>Patient: </a:t>
            </a:r>
            <a:r>
              <a:rPr lang="en-GB" sz="1800" dirty="0"/>
              <a:t>Female</a:t>
            </a:r>
          </a:p>
          <a:p>
            <a:pPr marL="0" indent="0">
              <a:buNone/>
            </a:pPr>
            <a:r>
              <a:rPr lang="en-GB" sz="1800" b="1" dirty="0">
                <a:solidFill>
                  <a:schemeClr val="accent1">
                    <a:lumMod val="50000"/>
                  </a:schemeClr>
                </a:solidFill>
              </a:rPr>
              <a:t>Age</a:t>
            </a:r>
            <a:r>
              <a:rPr lang="en-GB" sz="1800" dirty="0"/>
              <a:t>: 62-year-old</a:t>
            </a:r>
          </a:p>
          <a:p>
            <a:pPr marL="0" indent="0">
              <a:buNone/>
            </a:pPr>
            <a:r>
              <a:rPr lang="en-GB" sz="1800" b="1" dirty="0">
                <a:solidFill>
                  <a:schemeClr val="accent1">
                    <a:lumMod val="50000"/>
                  </a:schemeClr>
                </a:solidFill>
              </a:rPr>
              <a:t>History</a:t>
            </a:r>
            <a:r>
              <a:rPr lang="en-GB" sz="1800" dirty="0"/>
              <a:t>: </a:t>
            </a:r>
            <a:r>
              <a:rPr lang="en-US" sz="1800" dirty="0"/>
              <a:t>In 1989 she became sick and reported trouble sleeping. In the mid-90s developed adrenal fatigue and blood sugar issues. She had numerous blood test which were completely normal.  She reported that after one hour of gardening she was in bed for six hours to recover and incapacitated the following week. Diagnosed with chronic fatigue in 2013, shortly after having some amalgam and teeth removal. Trouble with mental focus, anxious, and high strung.</a:t>
            </a:r>
            <a:endParaRPr lang="en-GB" sz="1800" dirty="0"/>
          </a:p>
          <a:p>
            <a:pPr marL="0" indent="0">
              <a:buNone/>
            </a:pPr>
            <a:r>
              <a:rPr lang="en-GB" sz="1800" b="1" dirty="0">
                <a:solidFill>
                  <a:schemeClr val="accent1">
                    <a:lumMod val="50000"/>
                  </a:schemeClr>
                </a:solidFill>
              </a:rPr>
              <a:t>Treatment/ Method: </a:t>
            </a:r>
            <a:r>
              <a:rPr lang="en-US" sz="1800" dirty="0"/>
              <a:t>September 2020 started taking Proprietary blend 1, 4 drops B.I.D.</a:t>
            </a:r>
          </a:p>
          <a:p>
            <a:pPr marL="0" indent="0">
              <a:buNone/>
            </a:pPr>
            <a:r>
              <a:rPr lang="en-US" sz="1800" b="1" dirty="0">
                <a:solidFill>
                  <a:schemeClr val="accent1">
                    <a:lumMod val="50000"/>
                  </a:schemeClr>
                </a:solidFill>
              </a:rPr>
              <a:t>Results: </a:t>
            </a:r>
            <a:r>
              <a:rPr lang="en-US" sz="1800" dirty="0"/>
              <a:t>After 2 months, she reported the following: food sensitivities abated, more energy, better focus and concentration, histamine intolerance alleviated, knee pain alleviated, and blood sugar stabilization.   </a:t>
            </a:r>
          </a:p>
          <a:p>
            <a:pPr marL="0" indent="0">
              <a:buNone/>
            </a:pPr>
            <a:r>
              <a:rPr lang="en-US" sz="1800" dirty="0"/>
              <a:t>She is due for a follow up</a:t>
            </a:r>
            <a:r>
              <a:rPr lang="en-US" sz="1800" dirty="0">
                <a:solidFill>
                  <a:schemeClr val="accent1">
                    <a:lumMod val="50000"/>
                  </a:schemeClr>
                </a:solidFill>
              </a:rPr>
              <a:t>. </a:t>
            </a:r>
          </a:p>
        </p:txBody>
      </p:sp>
      <p:sp>
        <p:nvSpPr>
          <p:cNvPr id="16" name="TextBox 15">
            <a:extLst>
              <a:ext uri="{FF2B5EF4-FFF2-40B4-BE49-F238E27FC236}">
                <a16:creationId xmlns:a16="http://schemas.microsoft.com/office/drawing/2014/main" id="{6CA175E2-52F9-524C-BAD6-5B70EDFEF5C8}"/>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pic>
        <p:nvPicPr>
          <p:cNvPr id="18"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08872" y="3952631"/>
            <a:ext cx="2254584" cy="1961461"/>
          </a:xfrm>
          <a:prstGeom prst="rect">
            <a:avLst/>
          </a:prstGeom>
        </p:spPr>
      </p:pic>
    </p:spTree>
    <p:extLst>
      <p:ext uri="{BB962C8B-B14F-4D97-AF65-F5344CB8AC3E}">
        <p14:creationId xmlns:p14="http://schemas.microsoft.com/office/powerpoint/2010/main" val="248655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304801" y="1692277"/>
            <a:ext cx="12801600" cy="1600200"/>
          </a:xfrm>
        </p:spPr>
        <p:txBody>
          <a:bodyPr anchor="b">
            <a:normAutofit fontScale="90000"/>
          </a:bodyPr>
          <a:lstStyle/>
          <a:p>
            <a:pPr algn="ctr"/>
            <a:r>
              <a:rPr lang="en-US" sz="5400" dirty="0">
                <a:solidFill>
                  <a:schemeClr val="accent1">
                    <a:lumMod val="50000"/>
                  </a:schemeClr>
                </a:solidFill>
              </a:rPr>
              <a:t>PROPRIETARY BLEND I</a:t>
            </a:r>
            <a:br>
              <a:rPr lang="en-US" sz="5400" dirty="0">
                <a:solidFill>
                  <a:schemeClr val="accent1">
                    <a:lumMod val="50000"/>
                  </a:schemeClr>
                </a:solidFill>
              </a:rPr>
            </a:br>
            <a:br>
              <a:rPr lang="en-US" sz="5400" dirty="0">
                <a:solidFill>
                  <a:schemeClr val="accent1">
                    <a:lumMod val="50000"/>
                  </a:schemeClr>
                </a:solidFill>
              </a:rPr>
            </a:br>
            <a:r>
              <a:rPr lang="en-US" sz="4400" dirty="0">
                <a:solidFill>
                  <a:schemeClr val="accent1">
                    <a:lumMod val="50000"/>
                  </a:schemeClr>
                </a:solidFill>
              </a:rPr>
              <a:t>SILICA/ZEOLITES, VITAMIN C , AND TRACE MINERALS </a:t>
            </a:r>
          </a:p>
        </p:txBody>
      </p:sp>
      <p:sp>
        <p:nvSpPr>
          <p:cNvPr id="11" name="TextBox 10">
            <a:extLst>
              <a:ext uri="{FF2B5EF4-FFF2-40B4-BE49-F238E27FC236}">
                <a16:creationId xmlns:a16="http://schemas.microsoft.com/office/drawing/2014/main" id="{63CCE098-FEFE-744E-89DB-1670E113477C}"/>
              </a:ext>
            </a:extLst>
          </p:cNvPr>
          <p:cNvSpPr txBox="1"/>
          <p:nvPr/>
        </p:nvSpPr>
        <p:spPr>
          <a:xfrm>
            <a:off x="2422330" y="6387068"/>
            <a:ext cx="7347339" cy="369332"/>
          </a:xfrm>
          <a:prstGeom prst="rect">
            <a:avLst/>
          </a:prstGeom>
          <a:noFill/>
        </p:spPr>
        <p:txBody>
          <a:bodyPr wrap="square" rtlCol="0">
            <a:spAutoFit/>
          </a:bodyPr>
          <a:lstStyle/>
          <a:p>
            <a:pPr algn="ctr"/>
            <a:r>
              <a:rPr lang="en-US" b="1" dirty="0">
                <a:solidFill>
                  <a:srgbClr val="E2D5A7"/>
                </a:solidFill>
              </a:rPr>
              <a:t>International Science and Nutrition Society – CURARE CAUSAM – ISNS 2021  </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75901" y="3292477"/>
            <a:ext cx="3154834" cy="2744668"/>
          </a:xfrm>
          <a:prstGeom prst="rect">
            <a:avLst/>
          </a:prstGeom>
        </p:spPr>
      </p:pic>
    </p:spTree>
    <p:extLst>
      <p:ext uri="{BB962C8B-B14F-4D97-AF65-F5344CB8AC3E}">
        <p14:creationId xmlns:p14="http://schemas.microsoft.com/office/powerpoint/2010/main" val="74750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FF0C2-D64B-344D-8EE0-A9C3215CEEF4}"/>
              </a:ext>
            </a:extLst>
          </p:cNvPr>
          <p:cNvSpPr>
            <a:spLocks noGrp="1"/>
          </p:cNvSpPr>
          <p:nvPr>
            <p:ph type="title"/>
          </p:nvPr>
        </p:nvSpPr>
        <p:spPr>
          <a:xfrm>
            <a:off x="838200" y="365125"/>
            <a:ext cx="10515600" cy="1306443"/>
          </a:xfrm>
        </p:spPr>
        <p:txBody>
          <a:bodyPr>
            <a:normAutofit/>
          </a:bodyPr>
          <a:lstStyle/>
          <a:p>
            <a:r>
              <a:rPr lang="en-US" sz="4000" b="1" dirty="0"/>
              <a:t>VITAMIN C &amp; CHRONIC FATIGUE</a:t>
            </a:r>
          </a:p>
        </p:txBody>
      </p:sp>
      <p:sp>
        <p:nvSpPr>
          <p:cNvPr id="8" name="Content Placeholder 7">
            <a:extLst>
              <a:ext uri="{FF2B5EF4-FFF2-40B4-BE49-F238E27FC236}">
                <a16:creationId xmlns:a16="http://schemas.microsoft.com/office/drawing/2014/main" id="{872E2019-FBEA-44FB-BFED-E40916A5FC83}"/>
              </a:ext>
            </a:extLst>
          </p:cNvPr>
          <p:cNvSpPr>
            <a:spLocks noGrp="1"/>
          </p:cNvSpPr>
          <p:nvPr>
            <p:ph idx="1"/>
          </p:nvPr>
        </p:nvSpPr>
        <p:spPr>
          <a:xfrm>
            <a:off x="838200" y="1825625"/>
            <a:ext cx="4152774" cy="4303464"/>
          </a:xfrm>
        </p:spPr>
        <p:txBody>
          <a:bodyPr>
            <a:normAutofit/>
          </a:bodyPr>
          <a:lstStyle/>
          <a:p>
            <a:pPr marL="0" indent="0">
              <a:buNone/>
            </a:pPr>
            <a:endParaRPr lang="en-US" sz="2400" dirty="0"/>
          </a:p>
          <a:p>
            <a:pPr marL="0" indent="0">
              <a:buNone/>
            </a:pPr>
            <a:endParaRPr lang="en-US" sz="2400" dirty="0"/>
          </a:p>
          <a:p>
            <a:pPr marL="0" indent="0">
              <a:buNone/>
            </a:pPr>
            <a:r>
              <a:rPr lang="en-US" dirty="0"/>
              <a:t>Vitamin C is a powerful energizer that helps the body get back on track by treating the disorder and eliminating the symptoms. </a:t>
            </a:r>
          </a:p>
        </p:txBody>
      </p:sp>
      <p:pic>
        <p:nvPicPr>
          <p:cNvPr id="4" name="Content Placeholder 3">
            <a:extLst>
              <a:ext uri="{FF2B5EF4-FFF2-40B4-BE49-F238E27FC236}">
                <a16:creationId xmlns:a16="http://schemas.microsoft.com/office/drawing/2014/main" id="{F612A26C-53F5-6C4E-A38C-55B533FE8644}"/>
              </a:ext>
            </a:extLst>
          </p:cNvPr>
          <p:cNvPicPr>
            <a:picLocks noChangeAspect="1"/>
          </p:cNvPicPr>
          <p:nvPr/>
        </p:nvPicPr>
        <p:blipFill rotWithShape="1">
          <a:blip r:embed="rId2"/>
          <a:srcRect l="10642" r="7206"/>
          <a:stretch/>
        </p:blipFill>
        <p:spPr>
          <a:xfrm>
            <a:off x="5183500" y="1904282"/>
            <a:ext cx="6170299" cy="4224808"/>
          </a:xfrm>
          <a:prstGeom prst="rect">
            <a:avLst/>
          </a:prstGeom>
        </p:spPr>
      </p:pic>
      <p:pic>
        <p:nvPicPr>
          <p:cNvPr id="7" name="Content Placeholder 10" descr="Logo&#10;&#10;Description automatically generated">
            <a:extLst>
              <a:ext uri="{FF2B5EF4-FFF2-40B4-BE49-F238E27FC236}">
                <a16:creationId xmlns:a16="http://schemas.microsoft.com/office/drawing/2014/main" id="{8839BBC2-BFEB-0941-ABE0-668FC019A7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96391" y="5340362"/>
            <a:ext cx="1888496" cy="1642969"/>
          </a:xfrm>
          <a:prstGeom prst="rect">
            <a:avLst/>
          </a:prstGeom>
        </p:spPr>
      </p:pic>
      <p:sp>
        <p:nvSpPr>
          <p:cNvPr id="5" name="Rectangle 4">
            <a:extLst>
              <a:ext uri="{FF2B5EF4-FFF2-40B4-BE49-F238E27FC236}">
                <a16:creationId xmlns:a16="http://schemas.microsoft.com/office/drawing/2014/main" id="{E37DC125-906D-B847-BF0A-21582927DB6D}"/>
              </a:ext>
            </a:extLst>
          </p:cNvPr>
          <p:cNvSpPr/>
          <p:nvPr/>
        </p:nvSpPr>
        <p:spPr>
          <a:xfrm>
            <a:off x="2420279" y="6519446"/>
            <a:ext cx="7348391" cy="338554"/>
          </a:xfrm>
          <a:prstGeom prst="rect">
            <a:avLst/>
          </a:prstGeom>
        </p:spPr>
        <p:txBody>
          <a:bodyPr wrap="square">
            <a:spAutoFit/>
          </a:bodyPr>
          <a:lstStyle/>
          <a:p>
            <a:pPr algn="ctr"/>
            <a:r>
              <a:rPr lang="en-US" sz="1600" b="1" dirty="0">
                <a:solidFill>
                  <a:schemeClr val="accent1">
                    <a:lumMod val="50000"/>
                  </a:schemeClr>
                </a:solidFill>
              </a:rPr>
              <a:t>International Science and Nutrition Society – CURARE CAUSAM – ISNS 2021  </a:t>
            </a:r>
          </a:p>
        </p:txBody>
      </p:sp>
    </p:spTree>
    <p:extLst>
      <p:ext uri="{BB962C8B-B14F-4D97-AF65-F5344CB8AC3E}">
        <p14:creationId xmlns:p14="http://schemas.microsoft.com/office/powerpoint/2010/main" val="3182104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1363</TotalTime>
  <Words>1308</Words>
  <Application>Microsoft Macintosh PowerPoint</Application>
  <PresentationFormat>Widescreen</PresentationFormat>
  <Paragraphs>83</Paragraphs>
  <Slides>15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Book</vt:lpstr>
      <vt:lpstr>Calibri</vt:lpstr>
      <vt:lpstr>Calibri Light</vt:lpstr>
      <vt:lpstr>Office Theme</vt:lpstr>
      <vt:lpstr>Science with Dr. Christina Rahm   We will get started shortly.</vt:lpstr>
      <vt:lpstr>Medical Disclaimer:  </vt:lpstr>
      <vt:lpstr>Dr. Christina Rahm CEO &amp; Chief Science Officer</vt:lpstr>
      <vt:lpstr>ISNS Case Study Presented by:  Dr. Christina Rahm  </vt:lpstr>
      <vt:lpstr> Chronic Fatigue/ ME  </vt:lpstr>
      <vt:lpstr>PROPRIETARY BLENDS LEGEND</vt:lpstr>
      <vt:lpstr>ISNS  CASE STUDY I</vt:lpstr>
      <vt:lpstr>PROPRIETARY BLEND I  SILICA/ZEOLITES, VITAMIN C , AND TRACE MINERALS </vt:lpstr>
      <vt:lpstr>VITAMIN C &amp; CHRONIC FATIGUE</vt:lpstr>
      <vt:lpstr>PowerPoint Presentation</vt:lpstr>
      <vt:lpstr>SILICA/ZEOLITES &amp; CHRONIC FATIGUE</vt:lpstr>
      <vt:lpstr>The Elimination of Heavy Metals from The Body </vt:lpstr>
      <vt:lpstr>TRACE MINERALS &amp; CHRONIC FATIGUE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14</cp:revision>
  <cp:lastPrinted>2022-09-08T18:26:55Z</cp:lastPrinted>
  <dcterms:created xsi:type="dcterms:W3CDTF">2021-11-18T22:09:01Z</dcterms:created>
  <dcterms:modified xsi:type="dcterms:W3CDTF">2022-09-08T18:28:00Z</dcterms:modified>
</cp:coreProperties>
</file>